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29" r:id="rId14"/>
    <p:sldId id="545" r:id="rId15"/>
    <p:sldId id="565" r:id="rId16"/>
    <p:sldId id="535" r:id="rId17"/>
    <p:sldId id="478" r:id="rId18"/>
    <p:sldId id="582" r:id="rId19"/>
    <p:sldId id="571" r:id="rId20"/>
    <p:sldId id="581" r:id="rId21"/>
    <p:sldId id="546" r:id="rId22"/>
    <p:sldId id="508" r:id="rId23"/>
    <p:sldId id="423" r:id="rId24"/>
    <p:sldId id="592" r:id="rId25"/>
    <p:sldId id="463" r:id="rId26"/>
    <p:sldId id="492" r:id="rId27"/>
    <p:sldId id="469" r:id="rId28"/>
    <p:sldId id="544" r:id="rId29"/>
    <p:sldId id="543" r:id="rId30"/>
    <p:sldId id="509" r:id="rId31"/>
    <p:sldId id="526" r:id="rId32"/>
    <p:sldId id="483" r:id="rId33"/>
    <p:sldId id="510" r:id="rId34"/>
    <p:sldId id="474" r:id="rId35"/>
    <p:sldId id="575" r:id="rId36"/>
    <p:sldId id="593" r:id="rId37"/>
    <p:sldId id="549" r:id="rId38"/>
    <p:sldId id="548" r:id="rId39"/>
    <p:sldId id="576" r:id="rId40"/>
    <p:sldId id="570" r:id="rId41"/>
    <p:sldId id="562" r:id="rId42"/>
    <p:sldId id="578" r:id="rId43"/>
    <p:sldId id="579" r:id="rId44"/>
    <p:sldId id="580" r:id="rId45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나눔스퀘어" panose="020B0600000101010101" pitchFamily="50" charset="-127"/>
      <p:regular r:id="rId48"/>
      <p:bold r:id="rId49"/>
      <p:italic r:id="rId50"/>
      <p:boldItalic r:id="rId51"/>
    </p:embeddedFont>
    <p:embeddedFont>
      <p:font typeface="나눔스퀘어 Bold" panose="020B0600000101010101" pitchFamily="50" charset="-127"/>
      <p:regular r:id="rId52"/>
      <p:bold r:id="rId53"/>
      <p:italic r:id="rId54"/>
      <p:boldItalic r:id="rId55"/>
    </p:embeddedFont>
    <p:embeddedFont>
      <p:font typeface="나눔스퀘어 ExtraBold" panose="020B0600000101010101" pitchFamily="50" charset="-127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D7E4FF"/>
    <a:srgbClr val="067A82"/>
    <a:srgbClr val="FFABAB"/>
    <a:srgbClr val="0000FF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83290" autoAdjust="0"/>
  </p:normalViewPr>
  <p:slideViewPr>
    <p:cSldViewPr snapToGrid="0">
      <p:cViewPr varScale="1">
        <p:scale>
          <a:sx n="101" d="100"/>
          <a:sy n="101" d="100"/>
        </p:scale>
        <p:origin x="1320" y="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52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84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25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099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835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742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32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1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907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2021.11.22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 Learning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+ RecSys</a:t>
            </a:r>
            <a:endParaRPr lang="en-US" altLang="ko-KR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 system using BERT sentiment analysis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2021)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499291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4181856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499291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6049147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496348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6015976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286954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67193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87795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Transductive : It is greatly influenced by the training data.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for generalization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needed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Future work: side-information based recommendation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1E6A93-7840-4F0D-8BD4-79C4F79BFF4E}"/>
              </a:ext>
            </a:extLst>
          </p:cNvPr>
          <p:cNvGrpSpPr/>
          <p:nvPr/>
        </p:nvGrpSpPr>
        <p:grpSpPr>
          <a:xfrm>
            <a:off x="2298075" y="4305725"/>
            <a:ext cx="7595849" cy="2087251"/>
            <a:chOff x="-108788" y="3877577"/>
            <a:chExt cx="10661312" cy="29296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728DA-BED9-4EDB-8581-E4BB1989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023" y="3877577"/>
              <a:ext cx="8899501" cy="29296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142B20-5A93-4675-9BBC-7DE398C96B1D}"/>
                </a:ext>
              </a:extLst>
            </p:cNvPr>
            <p:cNvSpPr/>
            <p:nvPr/>
          </p:nvSpPr>
          <p:spPr>
            <a:xfrm>
              <a:off x="2174240" y="4897120"/>
              <a:ext cx="1578187" cy="1151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5E2CE-B8C2-4626-85E6-FD521E731DA6}"/>
                </a:ext>
              </a:extLst>
            </p:cNvPr>
            <p:cNvSpPr txBox="1"/>
            <p:nvPr/>
          </p:nvSpPr>
          <p:spPr>
            <a:xfrm>
              <a:off x="-108788" y="5720925"/>
              <a:ext cx="1761810" cy="390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Sub-graph</a:t>
              </a:r>
              <a:endPara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7D8FD9-0D85-48F4-982E-3D4CF6F6E370}"/>
                </a:ext>
              </a:extLst>
            </p:cNvPr>
            <p:cNvCxnSpPr>
              <a:cxnSpLocks/>
              <a:stCxn id="9" idx="1"/>
              <a:endCxn id="10" idx="0"/>
            </p:cNvCxnSpPr>
            <p:nvPr/>
          </p:nvCxnSpPr>
          <p:spPr>
            <a:xfrm flipH="1">
              <a:off x="772118" y="5472853"/>
              <a:ext cx="1402122" cy="2480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30B4E-81C8-44A2-BB7F-D354E72A3976}"/>
              </a:ext>
            </a:extLst>
          </p:cNvPr>
          <p:cNvSpPr/>
          <p:nvPr/>
        </p:nvSpPr>
        <p:spPr>
          <a:xfrm>
            <a:off x="2192796" y="4204387"/>
            <a:ext cx="7806407" cy="22819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CXMC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321748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450652" y="3778452"/>
            <a:ext cx="45939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Stacking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8907742" y="3778452"/>
            <a:ext cx="431942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79037"/>
            <a:ext cx="401590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15136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15136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100850" y="3028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28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28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27047" y="4206079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Aggregated</a:t>
            </a:r>
          </a:p>
          <a:p>
            <a:pPr algn="ctr"/>
            <a:r>
              <a:rPr lang="en-US" altLang="ko-KR" sz="1200" b="1"/>
              <a:t>Embedding</a:t>
            </a:r>
            <a:endParaRPr lang="ko-KR" altLang="en-US" sz="1200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7910050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7910050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7910050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 1 – Stacking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68793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Label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 </a:t>
            </a: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525579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8789000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8995587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8505455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053830" y="3628705"/>
            <a:ext cx="1253494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78" idx="6"/>
            <a:endCxn id="320" idx="1"/>
          </p:cNvCxnSpPr>
          <p:nvPr/>
        </p:nvCxnSpPr>
        <p:spPr>
          <a:xfrm>
            <a:off x="6514556" y="4033694"/>
            <a:ext cx="539274" cy="4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307324" y="4037809"/>
            <a:ext cx="491957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5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 2 – Subgraph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7" y="5877989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89912"/>
              </p:ext>
            </p:extLst>
          </p:nvPr>
        </p:nvGraphicFramePr>
        <p:xfrm>
          <a:off x="1667163" y="1277022"/>
          <a:ext cx="8857674" cy="48756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28837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4428837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443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Model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RMSE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CF (user-based)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0.9233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/>
                        <a:t>      CF (item-based)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0.8818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0.8425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SVD++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0.8328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X)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0.8207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O)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0.8135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O + CX)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0.8070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IGMC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0.8036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(stacking)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0.8003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4093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(aggregated embedding)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0.8002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667163" y="5271417"/>
            <a:ext cx="8857674" cy="881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GCMC and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4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GCMC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5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This concept can be expanded in many domains like shopping, social network with other algorithms.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Conclusion (ongoing)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7" y="5877989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7163" y="1277022"/>
          <a:ext cx="8857674" cy="5318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28837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4428837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443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Model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RMSE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CF (user-based)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0.9233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/>
                        <a:t>      CF (item-based)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0.8818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0.8425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SVD++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0.8328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X)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0.8207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O)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0.8112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O + CX)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0.8070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IGMC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0.8005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(stacking)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0.7991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4093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(stacking - GCMC,</a:t>
                      </a:r>
                      <a:r>
                        <a:rPr lang="ko-KR" altLang="en-US" sz="2000"/>
                        <a:t> </a:t>
                      </a:r>
                      <a:r>
                        <a:rPr lang="en-US" altLang="ko-KR" sz="2000"/>
                        <a:t>IGMC)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88315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(aggregated embedding)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-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667163" y="5271417"/>
            <a:ext cx="8857674" cy="881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96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9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4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4624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57474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137" idx="0"/>
            <a:endCxn id="278" idx="2"/>
          </p:cNvCxnSpPr>
          <p:nvPr/>
        </p:nvCxnSpPr>
        <p:spPr>
          <a:xfrm flipV="1">
            <a:off x="5599801" y="4033694"/>
            <a:ext cx="974946" cy="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" idx="0"/>
            <a:endCxn id="278" idx="2"/>
          </p:cNvCxnSpPr>
          <p:nvPr/>
        </p:nvCxnSpPr>
        <p:spPr>
          <a:xfrm>
            <a:off x="5599801" y="2185633"/>
            <a:ext cx="974946" cy="1848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138" idx="0"/>
            <a:endCxn id="278" idx="2"/>
          </p:cNvCxnSpPr>
          <p:nvPr/>
        </p:nvCxnSpPr>
        <p:spPr>
          <a:xfrm flipV="1">
            <a:off x="5599801" y="4033694"/>
            <a:ext cx="974946" cy="2000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947836" y="4033694"/>
            <a:ext cx="48308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183875" y="1574343"/>
            <a:ext cx="568272" cy="50708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9984F-E75C-41D9-9F69-CF88226F00DC}"/>
              </a:ext>
            </a:extLst>
          </p:cNvPr>
          <p:cNvSpPr/>
          <p:nvPr/>
        </p:nvSpPr>
        <p:spPr>
          <a:xfrm rot="5400000">
            <a:off x="4849000" y="204612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810698-4CBB-49F6-A3C5-5F38C463E354}"/>
              </a:ext>
            </a:extLst>
          </p:cNvPr>
          <p:cNvSpPr/>
          <p:nvPr/>
        </p:nvSpPr>
        <p:spPr>
          <a:xfrm rot="5400000">
            <a:off x="4849000" y="390373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A01AE2-9DD1-414E-801E-F6BF8D65586A}"/>
              </a:ext>
            </a:extLst>
          </p:cNvPr>
          <p:cNvSpPr/>
          <p:nvPr/>
        </p:nvSpPr>
        <p:spPr>
          <a:xfrm rot="5400000">
            <a:off x="4849000" y="5894365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137" idx="2"/>
          </p:cNvCxnSpPr>
          <p:nvPr/>
        </p:nvCxnSpPr>
        <p:spPr>
          <a:xfrm>
            <a:off x="5053944" y="4042739"/>
            <a:ext cx="266835" cy="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138" idx="2"/>
          </p:cNvCxnSpPr>
          <p:nvPr/>
        </p:nvCxnSpPr>
        <p:spPr>
          <a:xfrm flipV="1">
            <a:off x="5053944" y="6033876"/>
            <a:ext cx="266835" cy="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B100017-D4C3-41BF-8910-2B8147ACD109}"/>
              </a:ext>
            </a:extLst>
          </p:cNvPr>
          <p:cNvCxnSpPr>
            <a:cxnSpLocks/>
            <a:stCxn id="249" idx="0"/>
            <a:endCxn id="2" idx="2"/>
          </p:cNvCxnSpPr>
          <p:nvPr/>
        </p:nvCxnSpPr>
        <p:spPr>
          <a:xfrm flipV="1">
            <a:off x="5034431" y="2185633"/>
            <a:ext cx="286348" cy="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26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The impact of emotions on the helpfulness of movie reviews (JART 2015)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1034" y="6309360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4402599" y="2228029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3613578" y="2956571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6341736" y="3165117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7140701" y="2995970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6969216" y="2015899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785233" y="5252266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7921137" y="3163262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528759" y="2963835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11003905" y="2588520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10523617" y="1787679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9001565" y="2754158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819773" y="3163262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4653298" y="451007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4532181" y="1913174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208D79-C425-41BE-9A7D-36E8199D6C7E}"/>
              </a:ext>
            </a:extLst>
          </p:cNvPr>
          <p:cNvSpPr/>
          <p:nvPr/>
        </p:nvSpPr>
        <p:spPr>
          <a:xfrm>
            <a:off x="3593319" y="5062426"/>
            <a:ext cx="926173" cy="72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6333DC2-FBAD-4AB5-88A4-988B41CB1CBC}"/>
              </a:ext>
            </a:extLst>
          </p:cNvPr>
          <p:cNvCxnSpPr>
            <a:cxnSpLocks/>
            <a:stCxn id="7" idx="3"/>
            <a:endCxn id="256" idx="2"/>
          </p:cNvCxnSpPr>
          <p:nvPr/>
        </p:nvCxnSpPr>
        <p:spPr>
          <a:xfrm flipV="1">
            <a:off x="4519492" y="5421413"/>
            <a:ext cx="707883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5443992" y="3896126"/>
            <a:ext cx="0" cy="613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1091641" y="490588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3D1EBF2-3C2F-46E9-BA31-7F0E4FFAE763}"/>
              </a:ext>
            </a:extLst>
          </p:cNvPr>
          <p:cNvSpPr txBox="1"/>
          <p:nvPr/>
        </p:nvSpPr>
        <p:spPr>
          <a:xfrm>
            <a:off x="908476" y="5164540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4FCAF23-5FFB-4838-A4C7-D6EAC5EEFA9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01315" y="5421413"/>
            <a:ext cx="692004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860213" y="4360098"/>
            <a:ext cx="5217666" cy="18451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37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Embedding1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3774440" y="4288139"/>
            <a:ext cx="0" cy="1169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422255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Rating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E1FB91-271C-4369-A9DB-2F4FEFBDBD0E}"/>
              </a:ext>
            </a:extLst>
          </p:cNvPr>
          <p:cNvSpPr txBox="1"/>
          <p:nvPr/>
        </p:nvSpPr>
        <p:spPr>
          <a:xfrm>
            <a:off x="298374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Emotion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1677462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Sentiment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E3DD049-0D4F-4FED-890B-C29323506599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V="1">
            <a:off x="2468156" y="4288138"/>
            <a:ext cx="1310788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stCxn id="84" idx="0"/>
            <a:endCxn id="72" idx="2"/>
          </p:cNvCxnSpPr>
          <p:nvPr/>
        </p:nvCxnSpPr>
        <p:spPr>
          <a:xfrm flipH="1" flipV="1">
            <a:off x="3778944" y="4288138"/>
            <a:ext cx="1234306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04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Embedding2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E1FB91-271C-4369-A9DB-2F4FEFBDBD0E}"/>
              </a:ext>
            </a:extLst>
          </p:cNvPr>
          <p:cNvSpPr txBox="1"/>
          <p:nvPr/>
        </p:nvSpPr>
        <p:spPr>
          <a:xfrm>
            <a:off x="366014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Emotion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2367955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Sentiment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E3DD049-0D4F-4FED-890B-C29323506599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V="1">
            <a:off x="3158649" y="4288138"/>
            <a:ext cx="620295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stCxn id="69" idx="0"/>
            <a:endCxn id="72" idx="2"/>
          </p:cNvCxnSpPr>
          <p:nvPr/>
        </p:nvCxnSpPr>
        <p:spPr>
          <a:xfrm flipH="1" flipV="1">
            <a:off x="3778944" y="4288138"/>
            <a:ext cx="671896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68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2981179" y="4920985"/>
            <a:ext cx="1581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 Embedding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778944" y="4288138"/>
            <a:ext cx="0" cy="662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41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98279" y="5230707"/>
            <a:ext cx="1046481" cy="20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46852" y="1835718"/>
            <a:ext cx="10898298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together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46851" y="3679816"/>
            <a:ext cx="108982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algorithms such as CF, MF, and GNN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646851" y="5179138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Which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framework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performs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the best rating prediction in graph-model?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How to improve the accuracy of recommendation systems: Combining ratings and </a:t>
            </a:r>
            <a:r>
              <a:rPr lang="en-US" altLang="ko-KR" sz="165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texts sentiment scores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2019)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8133695" y="2789178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4990121" y="2792048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8133695" y="628923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5554666" y="4164510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5549116" y="6289238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5001220" y="4915554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95BFB0-5631-477A-AE8F-0F3B31E29008}"/>
              </a:ext>
            </a:extLst>
          </p:cNvPr>
          <p:cNvSpPr txBox="1"/>
          <p:nvPr/>
        </p:nvSpPr>
        <p:spPr>
          <a:xfrm>
            <a:off x="355013" y="3255673"/>
            <a:ext cx="4460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8613648" y="5212080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66CEA-978F-4B06-A656-D93D97924F29}"/>
              </a:ext>
            </a:extLst>
          </p:cNvPr>
          <p:cNvSpPr txBox="1"/>
          <p:nvPr/>
        </p:nvSpPr>
        <p:spPr>
          <a:xfrm>
            <a:off x="578242" y="278917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(Summary)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6323120" y="4539380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53753</TotalTime>
  <Words>2772</Words>
  <Application>Microsoft Office PowerPoint</Application>
  <PresentationFormat>와이드스크린</PresentationFormat>
  <Paragraphs>880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Arial</vt:lpstr>
      <vt:lpstr>Cambria Math</vt:lpstr>
      <vt:lpstr>나눔스퀘어</vt:lpstr>
      <vt:lpstr>맑은 고딕</vt:lpstr>
      <vt:lpstr>나눔스퀘어 ExtraBold</vt:lpstr>
      <vt:lpstr>나눔스퀘어 Bold</vt:lpstr>
      <vt:lpstr>바탕</vt:lpstr>
      <vt:lpstr>굴림</vt:lpstr>
      <vt:lpstr>Times New Roman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1440</cp:revision>
  <dcterms:created xsi:type="dcterms:W3CDTF">2018-08-30T11:36:00Z</dcterms:created>
  <dcterms:modified xsi:type="dcterms:W3CDTF">2021-11-22T02:28:07Z</dcterms:modified>
</cp:coreProperties>
</file>